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6FCF"/>
    <a:srgbClr val="149D04"/>
    <a:srgbClr val="6666FF"/>
    <a:srgbClr val="FD6666"/>
    <a:srgbClr val="108001"/>
    <a:srgbClr val="CCCCCC"/>
    <a:srgbClr val="FFED61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49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-1488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89DC77-00BF-4E3E-80F8-B34D0A33CA65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16E20-A215-468F-A705-D317C98FFBC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776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0470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215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6954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727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7453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56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6176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13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7864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877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62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156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1" Type="http://schemas.microsoft.com/office/2007/relationships/hdphoto" Target="../media/hdphoto7.wdp"/><Relationship Id="rId12" Type="http://schemas.microsoft.com/office/2007/relationships/hdphoto" Target="../media/hdphoto8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microsoft.com/office/2007/relationships/hdphoto" Target="../media/hdphoto2.wdp"/><Relationship Id="rId6" Type="http://schemas.openxmlformats.org/officeDocument/2006/relationships/image" Target="../media/image3.jpeg"/><Relationship Id="rId7" Type="http://schemas.microsoft.com/office/2007/relationships/hdphoto" Target="../media/hdphoto3.wdp"/><Relationship Id="rId8" Type="http://schemas.microsoft.com/office/2007/relationships/hdphoto" Target="../media/hdphoto4.wdp"/><Relationship Id="rId9" Type="http://schemas.microsoft.com/office/2007/relationships/hdphoto" Target="../media/hdphoto5.wdp"/><Relationship Id="rId10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o 27"/>
          <p:cNvGrpSpPr/>
          <p:nvPr/>
        </p:nvGrpSpPr>
        <p:grpSpPr>
          <a:xfrm>
            <a:off x="3071447" y="3097236"/>
            <a:ext cx="2944842" cy="1430213"/>
            <a:chOff x="4010231" y="5069059"/>
            <a:chExt cx="2944842" cy="1430213"/>
          </a:xfrm>
        </p:grpSpPr>
        <p:grpSp>
          <p:nvGrpSpPr>
            <p:cNvPr id="29" name="Grupo 28"/>
            <p:cNvGrpSpPr/>
            <p:nvPr/>
          </p:nvGrpSpPr>
          <p:grpSpPr>
            <a:xfrm>
              <a:off x="4010231" y="5069059"/>
              <a:ext cx="422031" cy="1430213"/>
              <a:chOff x="647114" y="2011681"/>
              <a:chExt cx="422031" cy="1430213"/>
            </a:xfrm>
          </p:grpSpPr>
          <p:sp>
            <p:nvSpPr>
              <p:cNvPr id="55" name="Retângulo 54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rgbClr val="003399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55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rgbClr val="003399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56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rgbClr val="003399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0" name="Grupo 29"/>
            <p:cNvGrpSpPr/>
            <p:nvPr/>
          </p:nvGrpSpPr>
          <p:grpSpPr>
            <a:xfrm>
              <a:off x="4514324" y="5069059"/>
              <a:ext cx="422031" cy="1430213"/>
              <a:chOff x="647114" y="2011681"/>
              <a:chExt cx="422031" cy="1430213"/>
            </a:xfrm>
          </p:grpSpPr>
          <p:sp>
            <p:nvSpPr>
              <p:cNvPr id="52" name="Retângulo 51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rgbClr val="FFEF3C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3" name="Retângulo 52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rgbClr val="FFEF3C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4" name="Retângulo 53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rgbClr val="FFEF3C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1" name="Grupo 30"/>
            <p:cNvGrpSpPr/>
            <p:nvPr/>
          </p:nvGrpSpPr>
          <p:grpSpPr>
            <a:xfrm>
              <a:off x="5020763" y="5069059"/>
              <a:ext cx="422031" cy="1430213"/>
              <a:chOff x="647114" y="2011681"/>
              <a:chExt cx="422031" cy="1430213"/>
            </a:xfrm>
          </p:grpSpPr>
          <p:sp>
            <p:nvSpPr>
              <p:cNvPr id="49" name="Retângulo 48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rgbClr val="4EDA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0" name="Retângulo 49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rgbClr val="4EDA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1" name="Retângulo 50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rgbClr val="4EDA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2" name="Grupo 31"/>
            <p:cNvGrpSpPr/>
            <p:nvPr/>
          </p:nvGrpSpPr>
          <p:grpSpPr>
            <a:xfrm>
              <a:off x="5524856" y="5069059"/>
              <a:ext cx="422031" cy="1430213"/>
              <a:chOff x="647114" y="2011681"/>
              <a:chExt cx="422031" cy="1430213"/>
            </a:xfrm>
          </p:grpSpPr>
          <p:sp>
            <p:nvSpPr>
              <p:cNvPr id="46" name="Retângulo 45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7" name="Retângulo 46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8" name="Retângulo 47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3" name="Grupo 32"/>
            <p:cNvGrpSpPr/>
            <p:nvPr/>
          </p:nvGrpSpPr>
          <p:grpSpPr>
            <a:xfrm>
              <a:off x="6028949" y="5069059"/>
              <a:ext cx="422031" cy="1430213"/>
              <a:chOff x="647114" y="2011681"/>
              <a:chExt cx="422031" cy="1430213"/>
            </a:xfrm>
          </p:grpSpPr>
          <p:sp>
            <p:nvSpPr>
              <p:cNvPr id="43" name="Retângulo 42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4" name="Retângulo 43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5" name="Retângulo 44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4" name="Grupo 33"/>
            <p:cNvGrpSpPr/>
            <p:nvPr/>
          </p:nvGrpSpPr>
          <p:grpSpPr>
            <a:xfrm>
              <a:off x="6533042" y="5069059"/>
              <a:ext cx="422031" cy="1430213"/>
              <a:chOff x="647114" y="2011681"/>
              <a:chExt cx="422031" cy="1430213"/>
            </a:xfrm>
          </p:grpSpPr>
          <p:sp>
            <p:nvSpPr>
              <p:cNvPr id="35" name="Retângulo 34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6" name="Retângulo 35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1" name="Retângulo 40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" name="Grupo 2"/>
          <p:cNvGrpSpPr/>
          <p:nvPr/>
        </p:nvGrpSpPr>
        <p:grpSpPr>
          <a:xfrm>
            <a:off x="711587" y="2482542"/>
            <a:ext cx="1432563" cy="1430213"/>
            <a:chOff x="1205129" y="994764"/>
            <a:chExt cx="1432563" cy="1430213"/>
          </a:xfrm>
        </p:grpSpPr>
        <p:sp>
          <p:nvSpPr>
            <p:cNvPr id="80" name="Retângulo 79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Retângulo 74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Retângulo 75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7" name="Grupo 86"/>
          <p:cNvGrpSpPr/>
          <p:nvPr/>
        </p:nvGrpSpPr>
        <p:grpSpPr>
          <a:xfrm>
            <a:off x="5008103" y="964406"/>
            <a:ext cx="1432563" cy="1430213"/>
            <a:chOff x="1205129" y="994764"/>
            <a:chExt cx="1432563" cy="1430213"/>
          </a:xfrm>
        </p:grpSpPr>
        <p:sp>
          <p:nvSpPr>
            <p:cNvPr id="88" name="Retângulo 87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3" name="Retângulo 92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4" name="Retângulo 93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9" name="Grupo 98"/>
          <p:cNvGrpSpPr/>
          <p:nvPr/>
        </p:nvGrpSpPr>
        <p:grpSpPr>
          <a:xfrm>
            <a:off x="1005837" y="4762560"/>
            <a:ext cx="1432563" cy="1430213"/>
            <a:chOff x="1205129" y="994764"/>
            <a:chExt cx="1432563" cy="1430213"/>
          </a:xfrm>
        </p:grpSpPr>
        <p:sp>
          <p:nvSpPr>
            <p:cNvPr id="111" name="Retângulo 110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8" name="Retângulo 117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0" name="Retângulo 11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1" name="Retângulo 12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2" name="Retângulo 12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23" name="Grupo 122"/>
          <p:cNvGrpSpPr/>
          <p:nvPr/>
        </p:nvGrpSpPr>
        <p:grpSpPr>
          <a:xfrm>
            <a:off x="6906057" y="4762560"/>
            <a:ext cx="1432563" cy="1430213"/>
            <a:chOff x="1205129" y="994764"/>
            <a:chExt cx="1432563" cy="1430213"/>
          </a:xfrm>
        </p:grpSpPr>
        <p:sp>
          <p:nvSpPr>
            <p:cNvPr id="124" name="Retângulo 12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5" name="Retângulo 12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6" name="Retângulo 12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7" name="Retângulo 12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8" name="Retângulo 12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9" name="Retângulo 12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0" name="Retângulo 12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1" name="Retângulo 13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2" name="Retângulo 13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33" name="Grupo 132"/>
          <p:cNvGrpSpPr/>
          <p:nvPr/>
        </p:nvGrpSpPr>
        <p:grpSpPr>
          <a:xfrm>
            <a:off x="3827587" y="5184591"/>
            <a:ext cx="1432563" cy="1430213"/>
            <a:chOff x="1205129" y="994764"/>
            <a:chExt cx="1432563" cy="1430213"/>
          </a:xfrm>
        </p:grpSpPr>
        <p:sp>
          <p:nvSpPr>
            <p:cNvPr id="134" name="Retângulo 13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5" name="Retângulo 13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6" name="Retângulo 13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7" name="Retângulo 13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8" name="Retângulo 13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9" name="Retângulo 13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0" name="Retângulo 13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1" name="Retângulo 14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Retângulo 14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43" name="Grupo 142"/>
          <p:cNvGrpSpPr/>
          <p:nvPr/>
        </p:nvGrpSpPr>
        <p:grpSpPr>
          <a:xfrm>
            <a:off x="2677537" y="953734"/>
            <a:ext cx="1432563" cy="1430213"/>
            <a:chOff x="1205129" y="994764"/>
            <a:chExt cx="1432563" cy="1430213"/>
          </a:xfrm>
        </p:grpSpPr>
        <p:sp>
          <p:nvSpPr>
            <p:cNvPr id="144" name="Retângulo 14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Retângulo 14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Retângulo 14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Retângulo 14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Retângulo 14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Retângulo 14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Retângulo 14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1" name="Retângulo 15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2" name="Retângulo 15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53" name="Grupo 152"/>
          <p:cNvGrpSpPr/>
          <p:nvPr/>
        </p:nvGrpSpPr>
        <p:grpSpPr>
          <a:xfrm>
            <a:off x="7117072" y="2482542"/>
            <a:ext cx="1432563" cy="1430213"/>
            <a:chOff x="1205129" y="994764"/>
            <a:chExt cx="1432563" cy="1430213"/>
          </a:xfrm>
        </p:grpSpPr>
        <p:sp>
          <p:nvSpPr>
            <p:cNvPr id="154" name="Retângulo 15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5" name="Retângulo 15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6" name="Retângulo 15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7" name="Retângulo 15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rgbClr val="4EDA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8" name="Retângulo 15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rgbClr val="4EDA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9" name="Retângulo 15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rgbClr val="4EDA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0" name="Retângulo 15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1" name="Retângulo 16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2" name="Retângulo 16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996432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/>
          <p:cNvGrpSpPr/>
          <p:nvPr/>
        </p:nvGrpSpPr>
        <p:grpSpPr>
          <a:xfrm>
            <a:off x="1350223" y="1582792"/>
            <a:ext cx="5284900" cy="3356034"/>
            <a:chOff x="1350223" y="1582792"/>
            <a:chExt cx="5284900" cy="3356034"/>
          </a:xfrm>
        </p:grpSpPr>
        <p:cxnSp>
          <p:nvCxnSpPr>
            <p:cNvPr id="3" name="Straight Connector 2"/>
            <p:cNvCxnSpPr/>
            <p:nvPr/>
          </p:nvCxnSpPr>
          <p:spPr>
            <a:xfrm flipV="1">
              <a:off x="1858938" y="1582792"/>
              <a:ext cx="0" cy="2420200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1849735" y="4002992"/>
              <a:ext cx="4785388" cy="1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 rot="16200000">
              <a:off x="910359" y="2608227"/>
              <a:ext cx="12490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 smtClean="0">
                  <a:latin typeface="Times New Roman"/>
                  <a:cs typeface="Times New Roman"/>
                </a:rPr>
                <a:t>Resposta</a:t>
              </a:r>
              <a:r>
                <a:rPr lang="en-US" b="1" dirty="0" smtClean="0">
                  <a:latin typeface="Times New Roman"/>
                  <a:cs typeface="Times New Roman"/>
                </a:rPr>
                <a:t> </a:t>
              </a:r>
              <a:r>
                <a:rPr lang="en-US" b="1" i="1" dirty="0" smtClean="0">
                  <a:latin typeface="Times New Roman"/>
                  <a:cs typeface="Times New Roman"/>
                </a:rPr>
                <a:t>y</a:t>
              </a:r>
              <a:endParaRPr lang="en-US" b="1" dirty="0">
                <a:latin typeface="Times New Roman"/>
                <a:cs typeface="Times New Roman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156266" y="4569494"/>
              <a:ext cx="2172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 smtClean="0">
                  <a:latin typeface="Times New Roman"/>
                  <a:cs typeface="Times New Roman"/>
                </a:rPr>
                <a:t>Riqueza</a:t>
              </a:r>
              <a:r>
                <a:rPr lang="en-US" b="1" dirty="0" smtClean="0">
                  <a:latin typeface="Times New Roman"/>
                  <a:cs typeface="Times New Roman"/>
                </a:rPr>
                <a:t> de </a:t>
              </a:r>
              <a:r>
                <a:rPr lang="en-US" b="1" dirty="0" err="1" smtClean="0">
                  <a:latin typeface="Times New Roman"/>
                  <a:cs typeface="Times New Roman"/>
                </a:rPr>
                <a:t>Espécies</a:t>
              </a:r>
              <a:endParaRPr lang="en-US" b="1" dirty="0">
                <a:latin typeface="Times New Roman"/>
                <a:cs typeface="Times New Roman"/>
              </a:endParaRPr>
            </a:p>
          </p:txBody>
        </p:sp>
        <p:grpSp>
          <p:nvGrpSpPr>
            <p:cNvPr id="17" name="Group 16"/>
            <p:cNvGrpSpPr/>
            <p:nvPr/>
          </p:nvGrpSpPr>
          <p:grpSpPr>
            <a:xfrm>
              <a:off x="2107411" y="2677869"/>
              <a:ext cx="248461" cy="570543"/>
              <a:chOff x="2107411" y="3202394"/>
              <a:chExt cx="248461" cy="570543"/>
            </a:xfrm>
          </p:grpSpPr>
          <p:cxnSp>
            <p:nvCxnSpPr>
              <p:cNvPr id="5" name="Straight Connector 4"/>
              <p:cNvCxnSpPr/>
              <p:nvPr/>
            </p:nvCxnSpPr>
            <p:spPr>
              <a:xfrm flipV="1">
                <a:off x="2231641" y="3202394"/>
                <a:ext cx="0" cy="570543"/>
              </a:xfrm>
              <a:prstGeom prst="line">
                <a:avLst/>
              </a:prstGeom>
              <a:ln w="1905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Oval 7"/>
              <p:cNvSpPr/>
              <p:nvPr/>
            </p:nvSpPr>
            <p:spPr>
              <a:xfrm>
                <a:off x="2107411" y="3363435"/>
                <a:ext cx="248461" cy="248461"/>
              </a:xfrm>
              <a:prstGeom prst="ellipse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3132497" y="2517387"/>
              <a:ext cx="248461" cy="570543"/>
              <a:chOff x="3124862" y="2903882"/>
              <a:chExt cx="248461" cy="570543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flipV="1">
                <a:off x="3249092" y="2903882"/>
                <a:ext cx="0" cy="570543"/>
              </a:xfrm>
              <a:prstGeom prst="line">
                <a:avLst/>
              </a:prstGeom>
              <a:ln w="1905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Oval 45"/>
              <p:cNvSpPr/>
              <p:nvPr/>
            </p:nvSpPr>
            <p:spPr>
              <a:xfrm>
                <a:off x="3124862" y="3064923"/>
                <a:ext cx="248461" cy="248461"/>
              </a:xfrm>
              <a:prstGeom prst="ellipse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157583" y="2287330"/>
              <a:ext cx="248461" cy="570543"/>
              <a:chOff x="4155560" y="2508184"/>
              <a:chExt cx="248461" cy="570543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 flipV="1">
                <a:off x="4279790" y="2508184"/>
                <a:ext cx="0" cy="570543"/>
              </a:xfrm>
              <a:prstGeom prst="line">
                <a:avLst/>
              </a:prstGeom>
              <a:ln w="1905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Oval 47"/>
              <p:cNvSpPr/>
              <p:nvPr/>
            </p:nvSpPr>
            <p:spPr>
              <a:xfrm>
                <a:off x="4155560" y="2669225"/>
                <a:ext cx="248461" cy="248461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5182669" y="2167696"/>
              <a:ext cx="248461" cy="570543"/>
              <a:chOff x="5094233" y="2066474"/>
              <a:chExt cx="248461" cy="570543"/>
            </a:xfrm>
          </p:grpSpPr>
          <p:cxnSp>
            <p:nvCxnSpPr>
              <p:cNvPr id="49" name="Straight Connector 48"/>
              <p:cNvCxnSpPr/>
              <p:nvPr/>
            </p:nvCxnSpPr>
            <p:spPr>
              <a:xfrm flipV="1">
                <a:off x="5218463" y="2066474"/>
                <a:ext cx="0" cy="570543"/>
              </a:xfrm>
              <a:prstGeom prst="line">
                <a:avLst/>
              </a:prstGeom>
              <a:ln w="1905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Oval 49"/>
              <p:cNvSpPr/>
              <p:nvPr/>
            </p:nvSpPr>
            <p:spPr>
              <a:xfrm>
                <a:off x="5094233" y="2227515"/>
                <a:ext cx="248461" cy="248461"/>
              </a:xfrm>
              <a:prstGeom prst="ellipse">
                <a:avLst/>
              </a:prstGeom>
              <a:solidFill>
                <a:schemeClr val="accent4">
                  <a:lumMod val="75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6207755" y="1983652"/>
              <a:ext cx="248461" cy="570543"/>
              <a:chOff x="6207755" y="1919238"/>
              <a:chExt cx="248461" cy="570543"/>
            </a:xfrm>
            <a:solidFill>
              <a:schemeClr val="accent2">
                <a:lumMod val="75000"/>
              </a:schemeClr>
            </a:solidFill>
          </p:grpSpPr>
          <p:cxnSp>
            <p:nvCxnSpPr>
              <p:cNvPr id="51" name="Straight Connector 50"/>
              <p:cNvCxnSpPr/>
              <p:nvPr/>
            </p:nvCxnSpPr>
            <p:spPr>
              <a:xfrm flipV="1">
                <a:off x="6331985" y="1919238"/>
                <a:ext cx="0" cy="570543"/>
              </a:xfrm>
              <a:prstGeom prst="line">
                <a:avLst/>
              </a:prstGeom>
              <a:grpFill/>
              <a:ln w="19050" cmpd="sng">
                <a:solidFill>
                  <a:srgbClr val="00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Oval 51"/>
              <p:cNvSpPr/>
              <p:nvPr/>
            </p:nvSpPr>
            <p:spPr>
              <a:xfrm>
                <a:off x="6207755" y="2080279"/>
                <a:ext cx="248461" cy="248461"/>
              </a:xfrm>
              <a:prstGeom prst="ellipse">
                <a:avLst/>
              </a:prstGeom>
              <a:grpFill/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9" name="Straight Connector 18"/>
            <p:cNvCxnSpPr/>
            <p:nvPr/>
          </p:nvCxnSpPr>
          <p:spPr>
            <a:xfrm flipV="1">
              <a:off x="2033789" y="2088918"/>
              <a:ext cx="4550736" cy="1067464"/>
            </a:xfrm>
            <a:prstGeom prst="line">
              <a:avLst/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3497013" y="2940698"/>
              <a:ext cx="3127261" cy="10438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 err="1" smtClean="0">
                  <a:latin typeface="Times New Roman"/>
                  <a:cs typeface="Times New Roman"/>
                </a:rPr>
                <a:t>Riqueza</a:t>
              </a:r>
              <a:r>
                <a:rPr lang="en-US" sz="1400" dirty="0" smtClean="0">
                  <a:latin typeface="Times New Roman"/>
                  <a:cs typeface="Times New Roman"/>
                </a:rPr>
                <a:t>: F</a:t>
              </a:r>
              <a:r>
                <a:rPr lang="en-US" sz="1400" baseline="-25000" dirty="0" smtClean="0">
                  <a:latin typeface="Times New Roman"/>
                  <a:cs typeface="Times New Roman"/>
                </a:rPr>
                <a:t>1,2000</a:t>
              </a:r>
              <a:r>
                <a:rPr lang="en-US" sz="1400" dirty="0" smtClean="0">
                  <a:latin typeface="Times New Roman"/>
                  <a:cs typeface="Times New Roman"/>
                </a:rPr>
                <a:t> = 14.1; </a:t>
              </a:r>
              <a:r>
                <a:rPr lang="en-US" sz="1400" dirty="0">
                  <a:latin typeface="Times New Roman"/>
                  <a:cs typeface="Times New Roman"/>
                </a:rPr>
                <a:t>p &lt; </a:t>
              </a:r>
              <a:r>
                <a:rPr lang="en-US" sz="1400" dirty="0" smtClean="0">
                  <a:latin typeface="Times New Roman"/>
                  <a:cs typeface="Times New Roman"/>
                </a:rPr>
                <a:t>0.0001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smtClean="0">
                  <a:latin typeface="Times New Roman"/>
                  <a:cs typeface="Times New Roman"/>
                </a:rPr>
                <a:t>Tempo: F</a:t>
              </a:r>
              <a:r>
                <a:rPr lang="en-US" sz="1400" baseline="-25000" dirty="0" smtClean="0">
                  <a:latin typeface="Times New Roman"/>
                  <a:cs typeface="Times New Roman"/>
                </a:rPr>
                <a:t>1,2000</a:t>
              </a:r>
              <a:r>
                <a:rPr lang="en-US" sz="1400" dirty="0" smtClean="0">
                  <a:latin typeface="Times New Roman"/>
                  <a:cs typeface="Times New Roman"/>
                </a:rPr>
                <a:t> =  4.1; p = 0.043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 err="1" smtClean="0">
                  <a:latin typeface="Times New Roman"/>
                  <a:cs typeface="Times New Roman"/>
                </a:rPr>
                <a:t>Riqueza:Tempo</a:t>
              </a:r>
              <a:r>
                <a:rPr lang="en-US" sz="1400" dirty="0" smtClean="0">
                  <a:latin typeface="Times New Roman"/>
                  <a:cs typeface="Times New Roman"/>
                </a:rPr>
                <a:t>: F</a:t>
              </a:r>
              <a:r>
                <a:rPr lang="en-US" sz="1400" baseline="-25000" dirty="0" smtClean="0">
                  <a:latin typeface="Times New Roman"/>
                  <a:cs typeface="Times New Roman"/>
                </a:rPr>
                <a:t>1,2000</a:t>
              </a:r>
              <a:r>
                <a:rPr lang="en-US" sz="1400" dirty="0" smtClean="0">
                  <a:latin typeface="Times New Roman"/>
                  <a:cs typeface="Times New Roman"/>
                </a:rPr>
                <a:t> = 9.5; p = 0.0022 </a:t>
              </a:r>
              <a:endParaRPr lang="en-US" sz="1400" dirty="0">
                <a:latin typeface="Times New Roman"/>
                <a:cs typeface="Times New Roman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079802" y="40582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Times New Roman"/>
                  <a:cs typeface="Times New Roman"/>
                </a:rPr>
                <a:t>1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106455" y="40541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Times New Roman"/>
                  <a:cs typeface="Times New Roman"/>
                </a:rPr>
                <a:t>2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137154" y="4054168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Times New Roman"/>
                  <a:cs typeface="Times New Roman"/>
                </a:rPr>
                <a:t>3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5150236" y="405416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Times New Roman"/>
                  <a:cs typeface="Times New Roman"/>
                </a:rPr>
                <a:t>4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144125" y="4054168"/>
              <a:ext cx="3000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Times New Roman"/>
                  <a:cs typeface="Times New Roman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8976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" name="Group 116"/>
          <p:cNvGrpSpPr/>
          <p:nvPr/>
        </p:nvGrpSpPr>
        <p:grpSpPr>
          <a:xfrm>
            <a:off x="1187143" y="819003"/>
            <a:ext cx="7104460" cy="3990993"/>
            <a:chOff x="1187143" y="819003"/>
            <a:chExt cx="7104460" cy="3990993"/>
          </a:xfrm>
        </p:grpSpPr>
        <p:grpSp>
          <p:nvGrpSpPr>
            <p:cNvPr id="44" name="Group 43"/>
            <p:cNvGrpSpPr/>
            <p:nvPr/>
          </p:nvGrpSpPr>
          <p:grpSpPr>
            <a:xfrm>
              <a:off x="1187143" y="1527579"/>
              <a:ext cx="3073691" cy="2622650"/>
              <a:chOff x="1849735" y="1380342"/>
              <a:chExt cx="3073691" cy="2622650"/>
            </a:xfrm>
          </p:grpSpPr>
          <p:cxnSp>
            <p:nvCxnSpPr>
              <p:cNvPr id="3" name="Straight Connector 2"/>
              <p:cNvCxnSpPr/>
              <p:nvPr/>
            </p:nvCxnSpPr>
            <p:spPr>
              <a:xfrm flipV="1">
                <a:off x="1858938" y="1380342"/>
                <a:ext cx="0" cy="2622650"/>
              </a:xfrm>
              <a:prstGeom prst="line">
                <a:avLst/>
              </a:prstGeom>
              <a:ln w="2857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V="1">
                <a:off x="1849735" y="4002991"/>
                <a:ext cx="3073691" cy="1"/>
              </a:xfrm>
              <a:prstGeom prst="line">
                <a:avLst/>
              </a:prstGeom>
              <a:ln w="2857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Oval 13"/>
              <p:cNvSpPr/>
              <p:nvPr/>
            </p:nvSpPr>
            <p:spPr>
              <a:xfrm>
                <a:off x="2135018" y="3570485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2453066" y="3207557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2701538" y="3483625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2913199" y="3060321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Oval 24"/>
              <p:cNvSpPr/>
              <p:nvPr/>
            </p:nvSpPr>
            <p:spPr>
              <a:xfrm>
                <a:off x="3345725" y="3152343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3253698" y="2784252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3723034" y="2913084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3916290" y="2609409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4330410" y="2544993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4468451" y="2222913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>
                <a:spLocks noChangeAspect="1"/>
              </p:cNvSpPr>
              <p:nvPr/>
            </p:nvSpPr>
            <p:spPr>
              <a:xfrm>
                <a:off x="2742395" y="2162537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>
                <a:spLocks noChangeAspect="1"/>
              </p:cNvSpPr>
              <p:nvPr/>
            </p:nvSpPr>
            <p:spPr>
              <a:xfrm>
                <a:off x="2223000" y="2379353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>
                <a:spLocks noChangeAspect="1"/>
              </p:cNvSpPr>
              <p:nvPr/>
            </p:nvSpPr>
            <p:spPr>
              <a:xfrm>
                <a:off x="1965326" y="2627815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>
                <a:spLocks noChangeAspect="1"/>
              </p:cNvSpPr>
              <p:nvPr/>
            </p:nvSpPr>
            <p:spPr>
              <a:xfrm>
                <a:off x="3143267" y="2268926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>
                <a:spLocks noChangeAspect="1"/>
              </p:cNvSpPr>
              <p:nvPr/>
            </p:nvSpPr>
            <p:spPr>
              <a:xfrm>
                <a:off x="3161672" y="1891632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>
                <a:spLocks noChangeAspect="1"/>
              </p:cNvSpPr>
              <p:nvPr/>
            </p:nvSpPr>
            <p:spPr>
              <a:xfrm>
                <a:off x="3511374" y="2140094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>
                <a:spLocks noChangeAspect="1"/>
              </p:cNvSpPr>
              <p:nvPr/>
            </p:nvSpPr>
            <p:spPr>
              <a:xfrm>
                <a:off x="3640211" y="1781205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>
                <a:spLocks noChangeAspect="1"/>
              </p:cNvSpPr>
              <p:nvPr/>
            </p:nvSpPr>
            <p:spPr>
              <a:xfrm>
                <a:off x="3962305" y="1956048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>
                <a:spLocks noChangeAspect="1"/>
              </p:cNvSpPr>
              <p:nvPr/>
            </p:nvSpPr>
            <p:spPr>
              <a:xfrm>
                <a:off x="4109547" y="1587957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>
                <a:spLocks noChangeAspect="1"/>
              </p:cNvSpPr>
              <p:nvPr/>
            </p:nvSpPr>
            <p:spPr>
              <a:xfrm>
                <a:off x="2554297" y="2517387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3" name="Straight Connector 42"/>
              <p:cNvCxnSpPr>
                <a:stCxn id="34" idx="2"/>
              </p:cNvCxnSpPr>
              <p:nvPr/>
            </p:nvCxnSpPr>
            <p:spPr>
              <a:xfrm flipV="1">
                <a:off x="2073326" y="2668662"/>
                <a:ext cx="2656845" cy="175152"/>
              </a:xfrm>
              <a:prstGeom prst="line">
                <a:avLst/>
              </a:prstGeom>
              <a:ln w="28575" cmpd="sng">
                <a:solidFill>
                  <a:schemeClr val="tx1"/>
                </a:solidFill>
                <a:prstDash val="lg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5217912" y="1527579"/>
              <a:ext cx="3073691" cy="2622650"/>
              <a:chOff x="1849735" y="1380342"/>
              <a:chExt cx="3073691" cy="2622650"/>
            </a:xfrm>
          </p:grpSpPr>
          <p:cxnSp>
            <p:nvCxnSpPr>
              <p:cNvPr id="45" name="Straight Connector 44"/>
              <p:cNvCxnSpPr/>
              <p:nvPr/>
            </p:nvCxnSpPr>
            <p:spPr>
              <a:xfrm flipV="1">
                <a:off x="1858938" y="1380342"/>
                <a:ext cx="0" cy="2622650"/>
              </a:xfrm>
              <a:prstGeom prst="line">
                <a:avLst/>
              </a:prstGeom>
              <a:ln w="2857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flipV="1">
                <a:off x="1849735" y="4002991"/>
                <a:ext cx="3073691" cy="1"/>
              </a:xfrm>
              <a:prstGeom prst="line">
                <a:avLst/>
              </a:prstGeom>
              <a:ln w="28575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Oval 48"/>
              <p:cNvSpPr/>
              <p:nvPr/>
            </p:nvSpPr>
            <p:spPr>
              <a:xfrm>
                <a:off x="2135018" y="3570485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2453066" y="3207557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2701538" y="3483625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/>
              <p:cNvSpPr/>
              <p:nvPr/>
            </p:nvSpPr>
            <p:spPr>
              <a:xfrm>
                <a:off x="2913199" y="3060321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3345725" y="3152343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Oval 53"/>
              <p:cNvSpPr/>
              <p:nvPr/>
            </p:nvSpPr>
            <p:spPr>
              <a:xfrm>
                <a:off x="3253698" y="2784252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3723034" y="2913084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/>
              <p:cNvSpPr/>
              <p:nvPr/>
            </p:nvSpPr>
            <p:spPr>
              <a:xfrm>
                <a:off x="3916290" y="2609409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4330410" y="2544993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/>
              <p:cNvSpPr/>
              <p:nvPr/>
            </p:nvSpPr>
            <p:spPr>
              <a:xfrm>
                <a:off x="4468451" y="2222913"/>
                <a:ext cx="202450" cy="202450"/>
              </a:xfrm>
              <a:prstGeom prst="ellipse">
                <a:avLst/>
              </a:prstGeom>
              <a:solidFill>
                <a:srgbClr val="ED7D31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>
                <a:spLocks noChangeAspect="1"/>
              </p:cNvSpPr>
              <p:nvPr/>
            </p:nvSpPr>
            <p:spPr>
              <a:xfrm>
                <a:off x="2742395" y="2162537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>
                <a:spLocks noChangeAspect="1"/>
              </p:cNvSpPr>
              <p:nvPr/>
            </p:nvSpPr>
            <p:spPr>
              <a:xfrm>
                <a:off x="2223000" y="2379353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>
                <a:spLocks noChangeAspect="1"/>
              </p:cNvSpPr>
              <p:nvPr/>
            </p:nvSpPr>
            <p:spPr>
              <a:xfrm>
                <a:off x="1965326" y="2627815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>
                <a:spLocks noChangeAspect="1"/>
              </p:cNvSpPr>
              <p:nvPr/>
            </p:nvSpPr>
            <p:spPr>
              <a:xfrm>
                <a:off x="3143267" y="2268926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/>
              <p:cNvSpPr>
                <a:spLocks noChangeAspect="1"/>
              </p:cNvSpPr>
              <p:nvPr/>
            </p:nvSpPr>
            <p:spPr>
              <a:xfrm>
                <a:off x="3161672" y="1891632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>
                <a:spLocks noChangeAspect="1"/>
              </p:cNvSpPr>
              <p:nvPr/>
            </p:nvSpPr>
            <p:spPr>
              <a:xfrm>
                <a:off x="3511374" y="2140094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>
                <a:spLocks noChangeAspect="1"/>
              </p:cNvSpPr>
              <p:nvPr/>
            </p:nvSpPr>
            <p:spPr>
              <a:xfrm>
                <a:off x="3640211" y="1781205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>
                <a:spLocks noChangeAspect="1"/>
              </p:cNvSpPr>
              <p:nvPr/>
            </p:nvSpPr>
            <p:spPr>
              <a:xfrm>
                <a:off x="3962305" y="1956048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>
                <a:spLocks noChangeAspect="1"/>
              </p:cNvSpPr>
              <p:nvPr/>
            </p:nvSpPr>
            <p:spPr>
              <a:xfrm>
                <a:off x="4109547" y="1587957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>
                <a:spLocks noChangeAspect="1"/>
              </p:cNvSpPr>
              <p:nvPr/>
            </p:nvSpPr>
            <p:spPr>
              <a:xfrm>
                <a:off x="2554297" y="2517387"/>
                <a:ext cx="215999" cy="215999"/>
              </a:xfrm>
              <a:prstGeom prst="rect">
                <a:avLst/>
              </a:prstGeom>
              <a:solidFill>
                <a:srgbClr val="0000FF"/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9" name="Straight Connector 68"/>
              <p:cNvCxnSpPr/>
              <p:nvPr/>
            </p:nvCxnSpPr>
            <p:spPr>
              <a:xfrm flipV="1">
                <a:off x="1960168" y="1573591"/>
                <a:ext cx="2503125" cy="132512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flipV="1">
                <a:off x="2057352" y="2425364"/>
                <a:ext cx="2503125" cy="1325128"/>
              </a:xfrm>
              <a:prstGeom prst="line">
                <a:avLst/>
              </a:prstGeom>
              <a:ln w="38100" cmpd="sng">
                <a:solidFill>
                  <a:srgbClr val="000000"/>
                </a:solidFill>
                <a:prstDash val="lg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/>
            <p:cNvSpPr txBox="1"/>
            <p:nvPr/>
          </p:nvSpPr>
          <p:spPr>
            <a:xfrm>
              <a:off x="1582858" y="819003"/>
              <a:ext cx="1268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 smtClean="0">
                  <a:latin typeface="Times New Roman"/>
                  <a:cs typeface="Times New Roman"/>
                </a:rPr>
                <a:t>Seus</a:t>
              </a:r>
              <a:r>
                <a:rPr lang="en-US" b="1" dirty="0" smtClean="0">
                  <a:latin typeface="Times New Roman"/>
                  <a:cs typeface="Times New Roman"/>
                </a:rPr>
                <a:t> dados</a:t>
              </a:r>
              <a:endParaRPr lang="en-US" b="1" dirty="0">
                <a:latin typeface="Times New Roman"/>
                <a:cs typeface="Times New Roman"/>
              </a:endParaRPr>
            </a:p>
          </p:txBody>
        </p:sp>
        <p:cxnSp>
          <p:nvCxnSpPr>
            <p:cNvPr id="9" name="Curved Connector 8"/>
            <p:cNvCxnSpPr>
              <a:stCxn id="7" idx="3"/>
              <a:endCxn id="38" idx="0"/>
            </p:cNvCxnSpPr>
            <p:nvPr/>
          </p:nvCxnSpPr>
          <p:spPr>
            <a:xfrm>
              <a:off x="2851692" y="1003669"/>
              <a:ext cx="233927" cy="924773"/>
            </a:xfrm>
            <a:prstGeom prst="curvedConnector2">
              <a:avLst/>
            </a:prstGeom>
            <a:ln w="3810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urved Connector 97"/>
            <p:cNvCxnSpPr>
              <a:stCxn id="7" idx="1"/>
              <a:endCxn id="24" idx="2"/>
            </p:cNvCxnSpPr>
            <p:nvPr/>
          </p:nvCxnSpPr>
          <p:spPr>
            <a:xfrm rot="10800000" flipH="1" flipV="1">
              <a:off x="1582857" y="1003669"/>
              <a:ext cx="667749" cy="2305114"/>
            </a:xfrm>
            <a:prstGeom prst="curvedConnector3">
              <a:avLst>
                <a:gd name="adj1" fmla="val -34234"/>
              </a:avLst>
            </a:prstGeom>
            <a:ln w="3810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urved Connector 99"/>
            <p:cNvCxnSpPr>
              <a:stCxn id="7" idx="3"/>
              <a:endCxn id="63" idx="0"/>
            </p:cNvCxnSpPr>
            <p:nvPr/>
          </p:nvCxnSpPr>
          <p:spPr>
            <a:xfrm>
              <a:off x="2851692" y="1003669"/>
              <a:ext cx="3786157" cy="1035200"/>
            </a:xfrm>
            <a:prstGeom prst="curvedConnector2">
              <a:avLst/>
            </a:prstGeom>
            <a:ln w="3810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urved Connector 100"/>
            <p:cNvCxnSpPr>
              <a:stCxn id="7" idx="3"/>
              <a:endCxn id="50" idx="2"/>
            </p:cNvCxnSpPr>
            <p:nvPr/>
          </p:nvCxnSpPr>
          <p:spPr>
            <a:xfrm>
              <a:off x="2851692" y="1003669"/>
              <a:ext cx="2969551" cy="2452350"/>
            </a:xfrm>
            <a:prstGeom prst="curvedConnector3">
              <a:avLst>
                <a:gd name="adj1" fmla="val 50000"/>
              </a:avLst>
            </a:prstGeom>
            <a:ln w="3810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TextBox 102"/>
            <p:cNvSpPr txBox="1"/>
            <p:nvPr/>
          </p:nvSpPr>
          <p:spPr>
            <a:xfrm>
              <a:off x="3001927" y="4440664"/>
              <a:ext cx="30975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 smtClean="0">
                  <a:latin typeface="Times New Roman"/>
                  <a:cs typeface="Times New Roman"/>
                </a:rPr>
                <a:t>Relaç</a:t>
              </a:r>
              <a:r>
                <a:rPr lang="en-US" b="1" dirty="0" err="1" smtClean="0">
                  <a:latin typeface="Times New Roman"/>
                  <a:cs typeface="Times New Roman"/>
                </a:rPr>
                <a:t>ão</a:t>
              </a:r>
              <a:r>
                <a:rPr lang="en-US" b="1" dirty="0" smtClean="0">
                  <a:latin typeface="Times New Roman"/>
                  <a:cs typeface="Times New Roman"/>
                </a:rPr>
                <a:t> </a:t>
              </a:r>
              <a:r>
                <a:rPr lang="en-US" b="1" dirty="0" err="1" smtClean="0">
                  <a:latin typeface="Times New Roman"/>
                  <a:cs typeface="Times New Roman"/>
                </a:rPr>
                <a:t>predita</a:t>
              </a:r>
              <a:r>
                <a:rPr lang="en-US" b="1" dirty="0" smtClean="0">
                  <a:latin typeface="Times New Roman"/>
                  <a:cs typeface="Times New Roman"/>
                </a:rPr>
                <a:t> </a:t>
              </a:r>
              <a:r>
                <a:rPr lang="en-US" b="1" dirty="0" err="1" smtClean="0">
                  <a:latin typeface="Times New Roman"/>
                  <a:cs typeface="Times New Roman"/>
                </a:rPr>
                <a:t>pelo</a:t>
              </a:r>
              <a:r>
                <a:rPr lang="en-US" b="1" dirty="0" smtClean="0">
                  <a:latin typeface="Times New Roman"/>
                  <a:cs typeface="Times New Roman"/>
                </a:rPr>
                <a:t> </a:t>
              </a:r>
              <a:r>
                <a:rPr lang="en-US" b="1" dirty="0" err="1" smtClean="0">
                  <a:latin typeface="Times New Roman"/>
                  <a:cs typeface="Times New Roman"/>
                </a:rPr>
                <a:t>modelo</a:t>
              </a:r>
              <a:endParaRPr lang="en-US" b="1" dirty="0">
                <a:latin typeface="Times New Roman"/>
                <a:cs typeface="Times New Roman"/>
              </a:endParaRPr>
            </a:p>
          </p:txBody>
        </p:sp>
        <p:cxnSp>
          <p:nvCxnSpPr>
            <p:cNvPr id="104" name="Curved Connector 103"/>
            <p:cNvCxnSpPr>
              <a:stCxn id="103" idx="0"/>
            </p:cNvCxnSpPr>
            <p:nvPr/>
          </p:nvCxnSpPr>
          <p:spPr>
            <a:xfrm rot="16200000" flipV="1">
              <a:off x="3501366" y="3391315"/>
              <a:ext cx="1624765" cy="473933"/>
            </a:xfrm>
            <a:prstGeom prst="curvedConnector3">
              <a:avLst>
                <a:gd name="adj1" fmla="val 99841"/>
              </a:avLst>
            </a:prstGeom>
            <a:ln w="38100" cmpd="sng">
              <a:solidFill>
                <a:srgbClr val="FD6FC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urved Connector 108"/>
            <p:cNvCxnSpPr>
              <a:stCxn id="103" idx="3"/>
            </p:cNvCxnSpPr>
            <p:nvPr/>
          </p:nvCxnSpPr>
          <p:spPr>
            <a:xfrm flipV="1">
              <a:off x="6099500" y="3137978"/>
              <a:ext cx="885324" cy="1487352"/>
            </a:xfrm>
            <a:prstGeom prst="curvedConnector2">
              <a:avLst/>
            </a:prstGeom>
            <a:ln w="38100" cmpd="sng">
              <a:solidFill>
                <a:srgbClr val="FD6FC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urved Connector 111"/>
            <p:cNvCxnSpPr>
              <a:stCxn id="103" idx="3"/>
            </p:cNvCxnSpPr>
            <p:nvPr/>
          </p:nvCxnSpPr>
          <p:spPr>
            <a:xfrm flipV="1">
              <a:off x="6099500" y="2576639"/>
              <a:ext cx="250340" cy="2048691"/>
            </a:xfrm>
            <a:prstGeom prst="curvedConnector2">
              <a:avLst/>
            </a:prstGeom>
            <a:ln w="38100" cmpd="sng">
              <a:solidFill>
                <a:srgbClr val="FD6FC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Multiplicar 25"/>
            <p:cNvSpPr/>
            <p:nvPr/>
          </p:nvSpPr>
          <p:spPr>
            <a:xfrm>
              <a:off x="3253299" y="3243424"/>
              <a:ext cx="669447" cy="669447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116" name="Imagem 2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99164" y="3061160"/>
              <a:ext cx="1033975" cy="103397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436424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846645" y="1527579"/>
            <a:ext cx="5879193" cy="2852707"/>
            <a:chOff x="846645" y="1527579"/>
            <a:chExt cx="5879193" cy="2852707"/>
          </a:xfrm>
        </p:grpSpPr>
        <p:sp>
          <p:nvSpPr>
            <p:cNvPr id="20" name="Rectangle 19"/>
            <p:cNvSpPr/>
            <p:nvPr/>
          </p:nvSpPr>
          <p:spPr>
            <a:xfrm>
              <a:off x="846645" y="1555186"/>
              <a:ext cx="5806883" cy="2825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925653" y="1527579"/>
              <a:ext cx="5800185" cy="2844498"/>
              <a:chOff x="925653" y="1527579"/>
              <a:chExt cx="5800185" cy="2844498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928387" y="2721855"/>
                <a:ext cx="2037524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 dirty="0" smtClean="0">
                    <a:latin typeface="Times New Roman"/>
                    <a:cs typeface="Times New Roman"/>
                  </a:rPr>
                  <a:t>D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ADOS</a:t>
                </a:r>
                <a:r>
                  <a:rPr lang="en-US" sz="2000" b="1" dirty="0" smtClean="0">
                    <a:latin typeface="Times New Roman"/>
                    <a:cs typeface="Times New Roman"/>
                  </a:rPr>
                  <a:t> B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RUTOS</a:t>
                </a:r>
              </a:p>
              <a:p>
                <a:pPr algn="ctr"/>
                <a:r>
                  <a:rPr lang="en-US" sz="1200" b="1" dirty="0" smtClean="0">
                    <a:latin typeface="Times New Roman"/>
                    <a:cs typeface="Times New Roman"/>
                  </a:rPr>
                  <a:t>(RAW DATA)</a:t>
                </a:r>
                <a:endParaRPr lang="en-US" sz="1200" b="1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4722803" y="2721855"/>
                <a:ext cx="2003035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 dirty="0" smtClean="0">
                    <a:latin typeface="Times New Roman"/>
                    <a:cs typeface="Times New Roman"/>
                  </a:rPr>
                  <a:t>D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ADOS</a:t>
                </a:r>
                <a:r>
                  <a:rPr lang="en-US" sz="2000" b="1" dirty="0" smtClean="0">
                    <a:latin typeface="Times New Roman"/>
                    <a:cs typeface="Times New Roman"/>
                  </a:rPr>
                  <a:t> L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IMPOS</a:t>
                </a:r>
              </a:p>
              <a:p>
                <a:pPr algn="ctr"/>
                <a:r>
                  <a:rPr lang="en-US" sz="1200" b="1" dirty="0" smtClean="0">
                    <a:latin typeface="Times New Roman"/>
                    <a:cs typeface="Times New Roman"/>
                  </a:rPr>
                  <a:t>(TIDY DATA)</a:t>
                </a:r>
                <a:endParaRPr lang="en-US" sz="1200" b="1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925653" y="1527579"/>
                <a:ext cx="2042992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imes New Roman"/>
                    <a:cs typeface="Times New Roman"/>
                  </a:rPr>
                  <a:t>Boas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práticas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para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o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registro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de dados</a:t>
                </a:r>
                <a:endParaRPr lang="en-US" sz="1600" dirty="0">
                  <a:latin typeface="Times New Roman"/>
                  <a:cs typeface="Times New Roman"/>
                </a:endParaRPr>
              </a:p>
            </p:txBody>
          </p:sp>
          <p:cxnSp>
            <p:nvCxnSpPr>
              <p:cNvPr id="6" name="Straight Arrow Connector 5"/>
              <p:cNvCxnSpPr>
                <a:stCxn id="4" idx="2"/>
                <a:endCxn id="2" idx="0"/>
              </p:cNvCxnSpPr>
              <p:nvPr/>
            </p:nvCxnSpPr>
            <p:spPr>
              <a:xfrm>
                <a:off x="1947149" y="2112355"/>
                <a:ext cx="0" cy="60950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Arrow Connector 101"/>
              <p:cNvCxnSpPr>
                <a:stCxn id="2" idx="3"/>
                <a:endCxn id="100" idx="1"/>
              </p:cNvCxnSpPr>
              <p:nvPr/>
            </p:nvCxnSpPr>
            <p:spPr>
              <a:xfrm>
                <a:off x="2965911" y="3014243"/>
                <a:ext cx="1756892" cy="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/>
              <p:cNvSpPr txBox="1"/>
              <p:nvPr/>
            </p:nvSpPr>
            <p:spPr>
              <a:xfrm>
                <a:off x="2808154" y="3787301"/>
                <a:ext cx="2042992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err="1" smtClean="0">
                    <a:latin typeface="Times New Roman"/>
                    <a:cs typeface="Times New Roman"/>
                  </a:rPr>
                  <a:t>Manipulação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,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limpeza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e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processamento</a:t>
                </a:r>
                <a:endParaRPr lang="en-US" sz="1600" dirty="0">
                  <a:latin typeface="Times New Roman"/>
                  <a:cs typeface="Times New Roman"/>
                </a:endParaRPr>
              </a:p>
            </p:txBody>
          </p:sp>
          <p:cxnSp>
            <p:nvCxnSpPr>
              <p:cNvPr id="110" name="Straight Arrow Connector 109"/>
              <p:cNvCxnSpPr>
                <a:stCxn id="106" idx="0"/>
              </p:cNvCxnSpPr>
              <p:nvPr/>
            </p:nvCxnSpPr>
            <p:spPr>
              <a:xfrm flipV="1">
                <a:off x="3829650" y="3082764"/>
                <a:ext cx="0" cy="704537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4327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79008" y="1545984"/>
            <a:ext cx="8065354" cy="3091966"/>
            <a:chOff x="79008" y="1545984"/>
            <a:chExt cx="8065354" cy="3091966"/>
          </a:xfrm>
        </p:grpSpPr>
        <p:sp>
          <p:nvSpPr>
            <p:cNvPr id="20" name="Rectangle 19"/>
            <p:cNvSpPr/>
            <p:nvPr/>
          </p:nvSpPr>
          <p:spPr>
            <a:xfrm>
              <a:off x="101228" y="1564388"/>
              <a:ext cx="7895890" cy="30735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81742" y="2745578"/>
              <a:ext cx="2037524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 smtClean="0">
                  <a:latin typeface="Times New Roman"/>
                  <a:cs typeface="Times New Roman"/>
                </a:rPr>
                <a:t> B</a:t>
              </a:r>
              <a:r>
                <a:rPr lang="en-US" b="1" dirty="0" smtClean="0">
                  <a:latin typeface="Times New Roman"/>
                  <a:cs typeface="Times New Roman"/>
                </a:rPr>
                <a:t>RUTOS</a:t>
              </a:r>
            </a:p>
            <a:p>
              <a:pPr algn="ctr"/>
              <a:r>
                <a:rPr lang="en-US" sz="1200" b="1" dirty="0" smtClean="0">
                  <a:latin typeface="Times New Roman"/>
                  <a:cs typeface="Times New Roman"/>
                </a:rPr>
                <a:t>(RAW DATA)</a:t>
              </a:r>
              <a:endParaRPr lang="en-US" sz="1200" b="1" dirty="0">
                <a:latin typeface="Times New Roman"/>
                <a:cs typeface="Times New Roman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3271360" y="3113669"/>
              <a:ext cx="2003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 smtClean="0">
                  <a:latin typeface="Times New Roman"/>
                  <a:cs typeface="Times New Roman"/>
                </a:rPr>
                <a:t> L</a:t>
              </a:r>
              <a:r>
                <a:rPr lang="en-US" b="1" dirty="0" smtClean="0">
                  <a:latin typeface="Times New Roman"/>
                  <a:cs typeface="Times New Roman"/>
                </a:rPr>
                <a:t>IMPOS</a:t>
              </a:r>
            </a:p>
            <a:p>
              <a:pPr algn="ctr"/>
              <a:r>
                <a:rPr lang="en-US" sz="1200" b="1" dirty="0" smtClean="0">
                  <a:latin typeface="Times New Roman"/>
                  <a:cs typeface="Times New Roman"/>
                </a:rPr>
                <a:t>(TIDY DATA)</a:t>
              </a:r>
              <a:endParaRPr lang="en-US" sz="1200" b="1" dirty="0">
                <a:latin typeface="Times New Roman"/>
                <a:cs typeface="Times New Roman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79008" y="1545984"/>
              <a:ext cx="2042992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imes New Roman"/>
                  <a:cs typeface="Times New Roman"/>
                </a:rPr>
                <a:t>Boas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práticas</a:t>
              </a:r>
              <a:r>
                <a:rPr lang="en-US" sz="1600" dirty="0" smtClean="0">
                  <a:latin typeface="Times New Roman"/>
                  <a:cs typeface="Times New Roman"/>
                </a:rPr>
                <a:t>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para</a:t>
              </a:r>
              <a:r>
                <a:rPr lang="en-US" sz="1600" dirty="0" smtClean="0">
                  <a:latin typeface="Times New Roman"/>
                  <a:cs typeface="Times New Roman"/>
                </a:rPr>
                <a:t> o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registro</a:t>
              </a:r>
              <a:r>
                <a:rPr lang="en-US" sz="1600" dirty="0" smtClean="0">
                  <a:latin typeface="Times New Roman"/>
                  <a:cs typeface="Times New Roman"/>
                </a:rPr>
                <a:t> de dados</a:t>
              </a:r>
              <a:endParaRPr lang="en-US" sz="1600" dirty="0">
                <a:latin typeface="Times New Roman"/>
                <a:cs typeface="Times New Roman"/>
              </a:endParaRPr>
            </a:p>
          </p:txBody>
        </p:sp>
        <p:cxnSp>
          <p:nvCxnSpPr>
            <p:cNvPr id="6" name="Straight Arrow Connector 5"/>
            <p:cNvCxnSpPr>
              <a:stCxn id="4" idx="2"/>
              <a:endCxn id="2" idx="0"/>
            </p:cNvCxnSpPr>
            <p:nvPr/>
          </p:nvCxnSpPr>
          <p:spPr>
            <a:xfrm>
              <a:off x="1100504" y="2130760"/>
              <a:ext cx="0" cy="61481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>
              <a:endCxn id="22" idx="1"/>
            </p:cNvCxnSpPr>
            <p:nvPr/>
          </p:nvCxnSpPr>
          <p:spPr>
            <a:xfrm flipV="1">
              <a:off x="2119266" y="2537004"/>
              <a:ext cx="1152094" cy="49830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/>
          </p:nvSpPr>
          <p:spPr>
            <a:xfrm>
              <a:off x="2191576" y="1578755"/>
              <a:ext cx="2042992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 smtClean="0">
                  <a:latin typeface="Times New Roman"/>
                  <a:cs typeface="Times New Roman"/>
                </a:rPr>
                <a:t>Manipulação</a:t>
              </a:r>
              <a:r>
                <a:rPr lang="en-US" sz="1600" dirty="0" smtClean="0">
                  <a:latin typeface="Times New Roman"/>
                  <a:cs typeface="Times New Roman"/>
                </a:rPr>
                <a:t>,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limpeza</a:t>
              </a:r>
              <a:r>
                <a:rPr lang="en-US" sz="1600" dirty="0" smtClean="0">
                  <a:latin typeface="Times New Roman"/>
                  <a:cs typeface="Times New Roman"/>
                </a:rPr>
                <a:t> e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processamento</a:t>
              </a:r>
              <a:endParaRPr lang="en-US" sz="1600" dirty="0">
                <a:latin typeface="Times New Roman"/>
                <a:cs typeface="Times New Roman"/>
              </a:endParaRPr>
            </a:p>
          </p:txBody>
        </p:sp>
        <p:cxnSp>
          <p:nvCxnSpPr>
            <p:cNvPr id="110" name="Straight Arrow Connector 109"/>
            <p:cNvCxnSpPr>
              <a:stCxn id="106" idx="2"/>
            </p:cNvCxnSpPr>
            <p:nvPr/>
          </p:nvCxnSpPr>
          <p:spPr>
            <a:xfrm flipH="1">
              <a:off x="2743736" y="2163531"/>
              <a:ext cx="469336" cy="50513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22" idx="3"/>
            </p:cNvCxnSpPr>
            <p:nvPr/>
          </p:nvCxnSpPr>
          <p:spPr>
            <a:xfrm>
              <a:off x="5274395" y="2537004"/>
              <a:ext cx="953544" cy="50362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6227939" y="2699412"/>
              <a:ext cx="1916423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>
                  <a:latin typeface="Times New Roman"/>
                  <a:cs typeface="Times New Roman"/>
                </a:rPr>
                <a:t> </a:t>
              </a:r>
              <a:r>
                <a:rPr lang="en-US" b="1" dirty="0" smtClean="0">
                  <a:latin typeface="Times New Roman"/>
                  <a:cs typeface="Times New Roman"/>
                </a:rPr>
                <a:t>PARA ANÁLISE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71360" y="2244616"/>
              <a:ext cx="2003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 smtClean="0">
                  <a:latin typeface="Times New Roman"/>
                  <a:cs typeface="Times New Roman"/>
                </a:rPr>
                <a:t> L</a:t>
              </a:r>
              <a:r>
                <a:rPr lang="en-US" b="1" dirty="0" smtClean="0">
                  <a:latin typeface="Times New Roman"/>
                  <a:cs typeface="Times New Roman"/>
                </a:rPr>
                <a:t>IMPOS </a:t>
              </a:r>
            </a:p>
            <a:p>
              <a:pPr algn="ctr"/>
              <a:r>
                <a:rPr lang="en-US" sz="1200" b="1" dirty="0" smtClean="0">
                  <a:latin typeface="Times New Roman"/>
                  <a:cs typeface="Times New Roman"/>
                </a:rPr>
                <a:t>(TIDY DATA)</a:t>
              </a:r>
              <a:endParaRPr lang="en-US" sz="1200" b="1" dirty="0">
                <a:latin typeface="Times New Roman"/>
                <a:cs typeface="Times New Roman"/>
              </a:endParaRPr>
            </a:p>
          </p:txBody>
        </p:sp>
        <p:cxnSp>
          <p:nvCxnSpPr>
            <p:cNvPr id="23" name="Straight Arrow Connector 22"/>
            <p:cNvCxnSpPr>
              <a:stCxn id="2" idx="3"/>
              <a:endCxn id="100" idx="1"/>
            </p:cNvCxnSpPr>
            <p:nvPr/>
          </p:nvCxnSpPr>
          <p:spPr>
            <a:xfrm>
              <a:off x="2119266" y="3037966"/>
              <a:ext cx="1152094" cy="3680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00" idx="3"/>
              <a:endCxn id="15" idx="1"/>
            </p:cNvCxnSpPr>
            <p:nvPr/>
          </p:nvCxnSpPr>
          <p:spPr>
            <a:xfrm flipV="1">
              <a:off x="5274395" y="3037966"/>
              <a:ext cx="953544" cy="3680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33" idx="2"/>
            </p:cNvCxnSpPr>
            <p:nvPr/>
          </p:nvCxnSpPr>
          <p:spPr>
            <a:xfrm>
              <a:off x="5799021" y="2009331"/>
              <a:ext cx="11383" cy="66853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4777525" y="1670777"/>
              <a:ext cx="20429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 smtClean="0">
                  <a:latin typeface="Times New Roman"/>
                  <a:cs typeface="Times New Roman"/>
                </a:rPr>
                <a:t>Integração</a:t>
              </a:r>
              <a:endParaRPr lang="en-US" sz="1600" dirty="0">
                <a:latin typeface="Times New Roman"/>
                <a:cs typeface="Times New Roman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904822" y="4204547"/>
              <a:ext cx="1916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R</a:t>
              </a:r>
              <a:r>
                <a:rPr lang="en-US" b="1" dirty="0" smtClean="0">
                  <a:latin typeface="Times New Roman"/>
                  <a:cs typeface="Times New Roman"/>
                </a:rPr>
                <a:t>ESULTADOS</a:t>
              </a:r>
            </a:p>
          </p:txBody>
        </p:sp>
        <p:cxnSp>
          <p:nvCxnSpPr>
            <p:cNvPr id="35" name="Curved Connector 34"/>
            <p:cNvCxnSpPr>
              <a:stCxn id="15" idx="2"/>
              <a:endCxn id="38" idx="3"/>
            </p:cNvCxnSpPr>
            <p:nvPr/>
          </p:nvCxnSpPr>
          <p:spPr>
            <a:xfrm rot="5400000">
              <a:off x="5989657" y="3208108"/>
              <a:ext cx="1028082" cy="1364906"/>
            </a:xfrm>
            <a:prstGeom prst="curvedConnector2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urved Connector 41"/>
            <p:cNvCxnSpPr>
              <a:stCxn id="38" idx="1"/>
              <a:endCxn id="2" idx="2"/>
            </p:cNvCxnSpPr>
            <p:nvPr/>
          </p:nvCxnSpPr>
          <p:spPr>
            <a:xfrm rot="10800000">
              <a:off x="1100504" y="3330354"/>
              <a:ext cx="2804318" cy="1074248"/>
            </a:xfrm>
            <a:prstGeom prst="curvedConnector2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06183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32525" y="414103"/>
            <a:ext cx="6984825" cy="57422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290987"/>
              </p:ext>
            </p:extLst>
          </p:nvPr>
        </p:nvGraphicFramePr>
        <p:xfrm>
          <a:off x="2209598" y="1574677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243581"/>
              </p:ext>
            </p:extLst>
          </p:nvPr>
        </p:nvGraphicFramePr>
        <p:xfrm>
          <a:off x="2209598" y="4280148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442894"/>
              </p:ext>
            </p:extLst>
          </p:nvPr>
        </p:nvGraphicFramePr>
        <p:xfrm>
          <a:off x="4809353" y="1056517"/>
          <a:ext cx="22501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  <a:gridCol w="10464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abundancia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446459"/>
              </p:ext>
            </p:extLst>
          </p:nvPr>
        </p:nvGraphicFramePr>
        <p:xfrm>
          <a:off x="5332593" y="3761988"/>
          <a:ext cx="120367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6512" y="1984371"/>
            <a:ext cx="139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Times New Roman"/>
                <a:cs typeface="Times New Roman"/>
              </a:rPr>
              <a:t>Abundância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6587" y="4689842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P/A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68416" y="538156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Largo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14740" y="538156"/>
            <a:ext cx="81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Longo</a:t>
            </a:r>
            <a:endParaRPr lang="en-US" b="1" dirty="0">
              <a:latin typeface="Times New Roman"/>
              <a:cs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90320" y="3561283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0320" y="980605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061397" y="458094"/>
            <a:ext cx="9203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634100" y="458094"/>
            <a:ext cx="0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457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32525" y="414103"/>
            <a:ext cx="6984825" cy="57422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058313"/>
              </p:ext>
            </p:extLst>
          </p:nvPr>
        </p:nvGraphicFramePr>
        <p:xfrm>
          <a:off x="2209598" y="1574677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131945"/>
              </p:ext>
            </p:extLst>
          </p:nvPr>
        </p:nvGraphicFramePr>
        <p:xfrm>
          <a:off x="2209598" y="4280148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401249"/>
              </p:ext>
            </p:extLst>
          </p:nvPr>
        </p:nvGraphicFramePr>
        <p:xfrm>
          <a:off x="4809353" y="1056517"/>
          <a:ext cx="22501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  <a:gridCol w="10464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abundancia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607887"/>
              </p:ext>
            </p:extLst>
          </p:nvPr>
        </p:nvGraphicFramePr>
        <p:xfrm>
          <a:off x="5332593" y="3761988"/>
          <a:ext cx="120367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6512" y="1984371"/>
            <a:ext cx="139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Times New Roman"/>
                <a:cs typeface="Times New Roman"/>
              </a:rPr>
              <a:t>Abundância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6587" y="4689842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P/A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68416" y="538156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Largo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14740" y="538156"/>
            <a:ext cx="81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Longo</a:t>
            </a:r>
            <a:endParaRPr lang="en-US" b="1" dirty="0">
              <a:latin typeface="Times New Roman"/>
              <a:cs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90320" y="3561283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0320" y="980605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061397" y="458094"/>
            <a:ext cx="9203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634100" y="458094"/>
            <a:ext cx="0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77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4851" y="1674815"/>
            <a:ext cx="8687317" cy="48127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795435"/>
              </p:ext>
            </p:extLst>
          </p:nvPr>
        </p:nvGraphicFramePr>
        <p:xfrm>
          <a:off x="4251634" y="3628505"/>
          <a:ext cx="3399724" cy="2747771"/>
        </p:xfrm>
        <a:graphic>
          <a:graphicData uri="http://schemas.openxmlformats.org/drawingml/2006/table">
            <a:tbl>
              <a:tblPr firstRow="1" bandRow="1"/>
              <a:tblGrid>
                <a:gridCol w="929283"/>
                <a:gridCol w="928688"/>
                <a:gridCol w="787308"/>
                <a:gridCol w="754445"/>
              </a:tblGrid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campanha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abund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sp4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8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075052"/>
              </p:ext>
            </p:extLst>
          </p:nvPr>
        </p:nvGraphicFramePr>
        <p:xfrm>
          <a:off x="6745555" y="1775415"/>
          <a:ext cx="2018343" cy="1526539"/>
        </p:xfrm>
        <a:graphic>
          <a:graphicData uri="http://schemas.openxmlformats.org/drawingml/2006/table">
            <a:tbl>
              <a:tblPr firstRow="1" bandRow="1"/>
              <a:tblGrid>
                <a:gridCol w="729137"/>
                <a:gridCol w="644603"/>
                <a:gridCol w="644603"/>
              </a:tblGrid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trait </a:t>
                      </a:r>
                      <a:r>
                        <a:rPr lang="en-US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trait</a:t>
                      </a:r>
                      <a:r>
                        <a:rPr lang="en-US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 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2.1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B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4.3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1.0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2.9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107795"/>
              </p:ext>
            </p:extLst>
          </p:nvPr>
        </p:nvGraphicFramePr>
        <p:xfrm>
          <a:off x="266878" y="4462145"/>
          <a:ext cx="3248540" cy="1221231"/>
        </p:xfrm>
        <a:graphic>
          <a:graphicData uri="http://schemas.openxmlformats.org/drawingml/2006/table">
            <a:tbl>
              <a:tblPr firstRow="1" bandRow="1"/>
              <a:tblGrid>
                <a:gridCol w="518649"/>
                <a:gridCol w="784476"/>
                <a:gridCol w="878932"/>
                <a:gridCol w="1066483"/>
              </a:tblGrid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altitude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latitude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longitude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560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34.1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-84.5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200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-22.2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62.1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site3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940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5.2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5.6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1065648"/>
              </p:ext>
            </p:extLst>
          </p:nvPr>
        </p:nvGraphicFramePr>
        <p:xfrm>
          <a:off x="1462087" y="2084254"/>
          <a:ext cx="2651330" cy="915923"/>
        </p:xfrm>
        <a:graphic>
          <a:graphicData uri="http://schemas.openxmlformats.org/drawingml/2006/table">
            <a:tbl>
              <a:tblPr firstRow="1" bandRow="1"/>
              <a:tblGrid>
                <a:gridCol w="928688"/>
                <a:gridCol w="874799"/>
                <a:gridCol w="847843"/>
              </a:tblGrid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campanha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ano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periodo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2017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verao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inverno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</a:tr>
            </a:tbl>
          </a:graphicData>
        </a:graphic>
      </p:graphicFrame>
      <p:sp>
        <p:nvSpPr>
          <p:cNvPr id="6" name="Left-Up Arrow 5"/>
          <p:cNvSpPr/>
          <p:nvPr/>
        </p:nvSpPr>
        <p:spPr>
          <a:xfrm rot="10800000">
            <a:off x="6147382" y="2420200"/>
            <a:ext cx="524552" cy="1131880"/>
          </a:xfrm>
          <a:prstGeom prst="leftUpArrow">
            <a:avLst>
              <a:gd name="adj1" fmla="val 25000"/>
              <a:gd name="adj2" fmla="val 27632"/>
              <a:gd name="adj3" fmla="val 32017"/>
            </a:avLst>
          </a:prstGeom>
          <a:solidFill>
            <a:srgbClr val="CCCCCC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Up Arrow 25"/>
          <p:cNvSpPr/>
          <p:nvPr/>
        </p:nvSpPr>
        <p:spPr>
          <a:xfrm rot="10800000" flipH="1">
            <a:off x="4196416" y="2420200"/>
            <a:ext cx="1634029" cy="1140826"/>
          </a:xfrm>
          <a:prstGeom prst="leftUpArrow">
            <a:avLst>
              <a:gd name="adj1" fmla="val 16934"/>
              <a:gd name="adj2" fmla="val 16933"/>
              <a:gd name="adj3" fmla="val 23387"/>
            </a:avLst>
          </a:prstGeom>
          <a:solidFill>
            <a:srgbClr val="FFED61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eft-Up Arrow 29"/>
          <p:cNvSpPr/>
          <p:nvPr/>
        </p:nvSpPr>
        <p:spPr>
          <a:xfrm rot="5400000" flipH="1">
            <a:off x="3242064" y="3510659"/>
            <a:ext cx="544836" cy="1216626"/>
          </a:xfrm>
          <a:prstGeom prst="leftUpArrow">
            <a:avLst>
              <a:gd name="adj1" fmla="val 28378"/>
              <a:gd name="adj2" fmla="val 35134"/>
              <a:gd name="adj3" fmla="val 29732"/>
            </a:avLst>
          </a:prstGeom>
          <a:solidFill>
            <a:schemeClr val="accent1">
              <a:lumMod val="50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156514" y="3542878"/>
            <a:ext cx="73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“site”</a:t>
            </a:r>
            <a:endParaRPr lang="en-US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192370" y="2802656"/>
            <a:ext cx="1383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</a:t>
            </a:r>
            <a:r>
              <a:rPr lang="en-US" b="1" dirty="0" err="1" smtClean="0"/>
              <a:t>campanha</a:t>
            </a:r>
            <a:r>
              <a:rPr lang="en-US" b="1" dirty="0" smtClean="0"/>
              <a:t>”</a:t>
            </a:r>
            <a:endParaRPr lang="en-US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572770" y="1965249"/>
            <a:ext cx="110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</a:t>
            </a:r>
            <a:r>
              <a:rPr lang="en-US" b="1" dirty="0" err="1" smtClean="0"/>
              <a:t>especie</a:t>
            </a:r>
            <a:r>
              <a:rPr lang="en-US" b="1" dirty="0" smtClean="0"/>
              <a:t>”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1975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/>
          <p:cNvGrpSpPr/>
          <p:nvPr/>
        </p:nvGrpSpPr>
        <p:grpSpPr>
          <a:xfrm>
            <a:off x="763821" y="239259"/>
            <a:ext cx="6000139" cy="1297522"/>
            <a:chOff x="763821" y="239259"/>
            <a:chExt cx="6000139" cy="1297522"/>
          </a:xfrm>
        </p:grpSpPr>
        <p:sp>
          <p:nvSpPr>
            <p:cNvPr id="38" name="Rectangle 37"/>
            <p:cNvSpPr/>
            <p:nvPr/>
          </p:nvSpPr>
          <p:spPr>
            <a:xfrm>
              <a:off x="763821" y="239259"/>
              <a:ext cx="6000139" cy="129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819127" y="258020"/>
              <a:ext cx="5889526" cy="1260000"/>
              <a:chOff x="771405" y="244592"/>
              <a:chExt cx="5889526" cy="1260000"/>
            </a:xfrm>
          </p:grpSpPr>
          <p:pic>
            <p:nvPicPr>
              <p:cNvPr id="32" name="Picture 31" descr="Captura de Tela 2018-08-17 às 11.11.27.png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457" t="50247" r="24897" b="33951"/>
              <a:stretch/>
            </p:blipFill>
            <p:spPr>
              <a:xfrm>
                <a:off x="771405" y="244592"/>
                <a:ext cx="3399372" cy="1260000"/>
              </a:xfrm>
              <a:prstGeom prst="rect">
                <a:avLst/>
              </a:prstGeom>
            </p:spPr>
          </p:pic>
          <p:pic>
            <p:nvPicPr>
              <p:cNvPr id="33" name="Picture 32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637" t="37501" r="50419" b="53965"/>
              <a:stretch/>
            </p:blipFill>
            <p:spPr>
              <a:xfrm>
                <a:off x="5363355" y="376268"/>
                <a:ext cx="1297576" cy="996649"/>
              </a:xfrm>
              <a:prstGeom prst="rect">
                <a:avLst/>
              </a:prstGeom>
            </p:spPr>
          </p:pic>
          <p:sp>
            <p:nvSpPr>
              <p:cNvPr id="34" name="Left-Right Arrow 33"/>
              <p:cNvSpPr/>
              <p:nvPr/>
            </p:nvSpPr>
            <p:spPr>
              <a:xfrm>
                <a:off x="4310807" y="695851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>
            <a:off x="872213" y="1731977"/>
            <a:ext cx="6000139" cy="1297522"/>
            <a:chOff x="872213" y="1731977"/>
            <a:chExt cx="6000139" cy="1297522"/>
          </a:xfrm>
        </p:grpSpPr>
        <p:sp>
          <p:nvSpPr>
            <p:cNvPr id="39" name="Rectangle 38"/>
            <p:cNvSpPr/>
            <p:nvPr/>
          </p:nvSpPr>
          <p:spPr>
            <a:xfrm>
              <a:off x="872213" y="1731977"/>
              <a:ext cx="6000139" cy="129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974325" y="1752989"/>
              <a:ext cx="5795915" cy="1255499"/>
              <a:chOff x="865016" y="1728763"/>
              <a:chExt cx="5795915" cy="1255499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865016" y="1728763"/>
                <a:ext cx="3145073" cy="1255499"/>
                <a:chOff x="780350" y="1505185"/>
                <a:chExt cx="3145073" cy="1255499"/>
              </a:xfrm>
            </p:grpSpPr>
            <p:pic>
              <p:nvPicPr>
                <p:cNvPr id="18" name="Picture 17" descr="Captura de Tela 2018-08-17 às 11.11.21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sharpenSoften amount="25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100" t="29933" r="24619" b="52194"/>
                <a:stretch/>
              </p:blipFill>
              <p:spPr>
                <a:xfrm>
                  <a:off x="780350" y="1518377"/>
                  <a:ext cx="3145073" cy="1242307"/>
                </a:xfrm>
                <a:prstGeom prst="rect">
                  <a:avLst/>
                </a:prstGeom>
              </p:spPr>
            </p:pic>
            <p:sp>
              <p:nvSpPr>
                <p:cNvPr id="21" name="Rectangle 20"/>
                <p:cNvSpPr/>
                <p:nvPr/>
              </p:nvSpPr>
              <p:spPr>
                <a:xfrm>
                  <a:off x="884296" y="1505185"/>
                  <a:ext cx="404519" cy="2163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28" name="Picture 27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781" t="37501" r="33275" b="53965"/>
              <a:stretch/>
            </p:blipFill>
            <p:spPr>
              <a:xfrm>
                <a:off x="5363355" y="1858188"/>
                <a:ext cx="1297576" cy="996649"/>
              </a:xfrm>
              <a:prstGeom prst="rect">
                <a:avLst/>
              </a:prstGeom>
            </p:spPr>
          </p:pic>
          <p:sp>
            <p:nvSpPr>
              <p:cNvPr id="35" name="Left-Right Arrow 34"/>
              <p:cNvSpPr/>
              <p:nvPr/>
            </p:nvSpPr>
            <p:spPr>
              <a:xfrm>
                <a:off x="4230463" y="2177771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876814" y="3464589"/>
            <a:ext cx="6000139" cy="1297522"/>
            <a:chOff x="876814" y="3464589"/>
            <a:chExt cx="6000139" cy="1297522"/>
          </a:xfrm>
        </p:grpSpPr>
        <p:sp>
          <p:nvSpPr>
            <p:cNvPr id="40" name="Rectangle 39"/>
            <p:cNvSpPr/>
            <p:nvPr/>
          </p:nvSpPr>
          <p:spPr>
            <a:xfrm>
              <a:off x="876814" y="3464589"/>
              <a:ext cx="6000139" cy="129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983527" y="3490202"/>
              <a:ext cx="5786713" cy="1246297"/>
              <a:chOff x="874218" y="3463955"/>
              <a:chExt cx="5786713" cy="1246297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874218" y="3463955"/>
                <a:ext cx="3145073" cy="1246297"/>
                <a:chOff x="780350" y="2982713"/>
                <a:chExt cx="3145073" cy="1246297"/>
              </a:xfrm>
            </p:grpSpPr>
            <p:pic>
              <p:nvPicPr>
                <p:cNvPr id="19" name="Picture 18" descr="Captura de Tela 2018-08-17 às 11.11.21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sharpenSoften amount="25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100" t="49395" r="24619" b="32732"/>
                <a:stretch/>
              </p:blipFill>
              <p:spPr>
                <a:xfrm>
                  <a:off x="780350" y="2986703"/>
                  <a:ext cx="3145073" cy="1242307"/>
                </a:xfrm>
                <a:prstGeom prst="rect">
                  <a:avLst/>
                </a:prstGeom>
              </p:spPr>
            </p:pic>
            <p:sp>
              <p:nvSpPr>
                <p:cNvPr id="22" name="Rectangle 21"/>
                <p:cNvSpPr/>
                <p:nvPr/>
              </p:nvSpPr>
              <p:spPr>
                <a:xfrm>
                  <a:off x="953872" y="2982713"/>
                  <a:ext cx="404519" cy="2163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30" name="Picture 29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781" t="45770" r="33275" b="46401"/>
              <a:stretch/>
            </p:blipFill>
            <p:spPr>
              <a:xfrm>
                <a:off x="5363355" y="3629949"/>
                <a:ext cx="1297576" cy="914308"/>
              </a:xfrm>
              <a:prstGeom prst="rect">
                <a:avLst/>
              </a:prstGeom>
            </p:spPr>
          </p:pic>
          <p:sp>
            <p:nvSpPr>
              <p:cNvPr id="36" name="Left-Right Arrow 35"/>
              <p:cNvSpPr/>
              <p:nvPr/>
            </p:nvSpPr>
            <p:spPr>
              <a:xfrm>
                <a:off x="4235064" y="3908362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879720" y="5251203"/>
            <a:ext cx="5795915" cy="1448797"/>
            <a:chOff x="879720" y="5251203"/>
            <a:chExt cx="5795915" cy="1448797"/>
          </a:xfrm>
        </p:grpSpPr>
        <p:sp>
          <p:nvSpPr>
            <p:cNvPr id="41" name="Rectangle 40"/>
            <p:cNvSpPr/>
            <p:nvPr/>
          </p:nvSpPr>
          <p:spPr>
            <a:xfrm>
              <a:off x="909024" y="5251203"/>
              <a:ext cx="5737307" cy="14487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879720" y="5254449"/>
              <a:ext cx="5795915" cy="1442304"/>
              <a:chOff x="865016" y="5258436"/>
              <a:chExt cx="5795915" cy="1442304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865016" y="5258436"/>
                <a:ext cx="3145073" cy="1442304"/>
                <a:chOff x="780350" y="4409103"/>
                <a:chExt cx="3145073" cy="1442304"/>
              </a:xfrm>
            </p:grpSpPr>
            <p:pic>
              <p:nvPicPr>
                <p:cNvPr id="20" name="Picture 19" descr="Captura de Tela 2018-08-17 às 11.11.21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sharpenSoften amount="25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100" t="69155" r="24619" b="10095"/>
                <a:stretch/>
              </p:blipFill>
              <p:spPr>
                <a:xfrm>
                  <a:off x="780350" y="4409103"/>
                  <a:ext cx="3145073" cy="1442304"/>
                </a:xfrm>
                <a:prstGeom prst="rect">
                  <a:avLst/>
                </a:prstGeom>
              </p:spPr>
            </p:pic>
            <p:sp>
              <p:nvSpPr>
                <p:cNvPr id="23" name="Rectangle 22"/>
                <p:cNvSpPr/>
                <p:nvPr/>
              </p:nvSpPr>
              <p:spPr>
                <a:xfrm>
                  <a:off x="917061" y="4445876"/>
                  <a:ext cx="404519" cy="2163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31" name="Picture 30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64" t="45476" r="50492" b="45990"/>
              <a:stretch/>
            </p:blipFill>
            <p:spPr>
              <a:xfrm>
                <a:off x="5363355" y="5481264"/>
                <a:ext cx="1297576" cy="996649"/>
              </a:xfrm>
              <a:prstGeom prst="rect">
                <a:avLst/>
              </a:prstGeom>
            </p:spPr>
          </p:pic>
          <p:sp>
            <p:nvSpPr>
              <p:cNvPr id="37" name="Left-Right Arrow 36"/>
              <p:cNvSpPr/>
              <p:nvPr/>
            </p:nvSpPr>
            <p:spPr>
              <a:xfrm>
                <a:off x="4230463" y="5800847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7353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799628" y="2011999"/>
            <a:ext cx="6965452" cy="1908172"/>
            <a:chOff x="799628" y="2011999"/>
            <a:chExt cx="6965452" cy="1908172"/>
          </a:xfrm>
        </p:grpSpPr>
        <p:sp>
          <p:nvSpPr>
            <p:cNvPr id="13" name="Rectangle 12"/>
            <p:cNvSpPr/>
            <p:nvPr/>
          </p:nvSpPr>
          <p:spPr>
            <a:xfrm>
              <a:off x="857941" y="2011999"/>
              <a:ext cx="6848826" cy="19081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799628" y="2054426"/>
              <a:ext cx="6965452" cy="1823319"/>
              <a:chOff x="799628" y="2034583"/>
              <a:chExt cx="6965452" cy="1823319"/>
            </a:xfrm>
          </p:grpSpPr>
          <p:pic>
            <p:nvPicPr>
              <p:cNvPr id="8" name="Picture 7" descr="Captura de Tela 2018-08-17 às 11.11.50.png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314" t="39111" r="26230" b="44304"/>
              <a:stretch/>
            </p:blipFill>
            <p:spPr>
              <a:xfrm>
                <a:off x="4537528" y="2489903"/>
                <a:ext cx="3227552" cy="1367999"/>
              </a:xfrm>
              <a:prstGeom prst="rect">
                <a:avLst/>
              </a:prstGeom>
            </p:spPr>
          </p:pic>
          <p:pic>
            <p:nvPicPr>
              <p:cNvPr id="9" name="Picture 8" descr="Captura de Tela 2018-08-17 às 11.11.53.png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486" t="43169" r="26235" b="41358"/>
              <a:stretch/>
            </p:blipFill>
            <p:spPr>
              <a:xfrm>
                <a:off x="799628" y="2489902"/>
                <a:ext cx="3434552" cy="1368000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1815368" y="2034583"/>
                <a:ext cx="14030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Times New Roman"/>
                    <a:cs typeface="Times New Roman"/>
                  </a:rPr>
                  <a:t>SEMI-JOIN</a:t>
                </a:r>
                <a:endParaRPr lang="en-US" b="1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456192" y="2034583"/>
                <a:ext cx="13902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Times New Roman"/>
                    <a:cs typeface="Times New Roman"/>
                  </a:rPr>
                  <a:t>ANTI-JOIN</a:t>
                </a:r>
                <a:endParaRPr lang="en-US" b="1" dirty="0">
                  <a:latin typeface="Times New Roman"/>
                  <a:cs typeface="Times New Roman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3843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1350222" y="1380342"/>
            <a:ext cx="3573204" cy="3135179"/>
            <a:chOff x="1350222" y="1380342"/>
            <a:chExt cx="3573204" cy="3135179"/>
          </a:xfrm>
        </p:grpSpPr>
        <p:cxnSp>
          <p:nvCxnSpPr>
            <p:cNvPr id="3" name="Straight Connector 2"/>
            <p:cNvCxnSpPr/>
            <p:nvPr/>
          </p:nvCxnSpPr>
          <p:spPr>
            <a:xfrm flipV="1">
              <a:off x="1858938" y="1380342"/>
              <a:ext cx="0" cy="2622650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1849735" y="4002991"/>
              <a:ext cx="3073691" cy="1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 rot="16200000">
              <a:off x="448724" y="2507002"/>
              <a:ext cx="2172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 smtClean="0">
                  <a:latin typeface="Times New Roman"/>
                  <a:cs typeface="Times New Roman"/>
                </a:rPr>
                <a:t>Riqueza</a:t>
              </a:r>
              <a:r>
                <a:rPr lang="en-US" b="1" dirty="0" smtClean="0">
                  <a:latin typeface="Times New Roman"/>
                  <a:cs typeface="Times New Roman"/>
                </a:rPr>
                <a:t> de </a:t>
              </a:r>
              <a:r>
                <a:rPr lang="en-US" b="1" dirty="0" err="1" smtClean="0">
                  <a:latin typeface="Times New Roman"/>
                  <a:cs typeface="Times New Roman"/>
                </a:rPr>
                <a:t>Espécies</a:t>
              </a:r>
              <a:endParaRPr lang="en-US" b="1" dirty="0">
                <a:latin typeface="Times New Roman"/>
                <a:cs typeface="Times New Roman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48293" y="4146189"/>
              <a:ext cx="1276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 smtClean="0">
                  <a:latin typeface="Times New Roman"/>
                  <a:cs typeface="Times New Roman"/>
                </a:rPr>
                <a:t>Área</a:t>
              </a:r>
              <a:r>
                <a:rPr lang="en-US" b="1" dirty="0" smtClean="0">
                  <a:latin typeface="Times New Roman"/>
                  <a:cs typeface="Times New Roman"/>
                </a:rPr>
                <a:t> (km</a:t>
              </a:r>
              <a:r>
                <a:rPr lang="en-US" b="1" baseline="30000" dirty="0" smtClean="0">
                  <a:latin typeface="Times New Roman"/>
                  <a:cs typeface="Times New Roman"/>
                </a:rPr>
                <a:t>2</a:t>
              </a:r>
              <a:r>
                <a:rPr lang="en-US" b="1" dirty="0" smtClean="0">
                  <a:latin typeface="Times New Roman"/>
                  <a:cs typeface="Times New Roman"/>
                </a:rPr>
                <a:t>)</a:t>
              </a:r>
              <a:endParaRPr lang="en-US" b="1" dirty="0">
                <a:latin typeface="Times New Roman"/>
                <a:cs typeface="Times New Roman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135018" y="3570485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453066" y="3207557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701538" y="3483625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913199" y="3060321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345725" y="3152343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253698" y="2784252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723034" y="2913084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916290" y="2609409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4330410" y="2544993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468451" y="2222913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>
              <a:spLocks noChangeAspect="1"/>
            </p:cNvSpPr>
            <p:nvPr/>
          </p:nvSpPr>
          <p:spPr>
            <a:xfrm>
              <a:off x="2742395" y="2162537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>
              <a:spLocks noChangeAspect="1"/>
            </p:cNvSpPr>
            <p:nvPr/>
          </p:nvSpPr>
          <p:spPr>
            <a:xfrm>
              <a:off x="2223000" y="2379353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>
              <a:spLocks noChangeAspect="1"/>
            </p:cNvSpPr>
            <p:nvPr/>
          </p:nvSpPr>
          <p:spPr>
            <a:xfrm>
              <a:off x="1965326" y="2627815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>
              <a:spLocks noChangeAspect="1"/>
            </p:cNvSpPr>
            <p:nvPr/>
          </p:nvSpPr>
          <p:spPr>
            <a:xfrm>
              <a:off x="3143267" y="2268926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>
              <a:spLocks noChangeAspect="1"/>
            </p:cNvSpPr>
            <p:nvPr/>
          </p:nvSpPr>
          <p:spPr>
            <a:xfrm>
              <a:off x="3161672" y="1891632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>
              <a:spLocks noChangeAspect="1"/>
            </p:cNvSpPr>
            <p:nvPr/>
          </p:nvSpPr>
          <p:spPr>
            <a:xfrm>
              <a:off x="3511374" y="2140094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>
              <a:spLocks noChangeAspect="1"/>
            </p:cNvSpPr>
            <p:nvPr/>
          </p:nvSpPr>
          <p:spPr>
            <a:xfrm>
              <a:off x="3640211" y="1781205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62305" y="1956048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109547" y="1587957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2554297" y="2517387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 flipV="1">
              <a:off x="1960168" y="1573591"/>
              <a:ext cx="2503125" cy="1325128"/>
            </a:xfrm>
            <a:prstGeom prst="line">
              <a:avLst/>
            </a:prstGeom>
            <a:ln w="38100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2057352" y="2425364"/>
              <a:ext cx="2503125" cy="1325128"/>
            </a:xfrm>
            <a:prstGeom prst="line">
              <a:avLst/>
            </a:prstGeom>
            <a:ln w="38100" cmpd="sng">
              <a:solidFill>
                <a:srgbClr val="000000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96965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348</Words>
  <Application>Microsoft Macintosh PowerPoint</Application>
  <PresentationFormat>On-screen Show (4:3)</PresentationFormat>
  <Paragraphs>250</Paragraphs>
  <Slides>11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Nicholas Marino</dc:creator>
  <cp:lastModifiedBy>Nicholas Marino</cp:lastModifiedBy>
  <cp:revision>22</cp:revision>
  <dcterms:created xsi:type="dcterms:W3CDTF">2018-08-15T16:35:28Z</dcterms:created>
  <dcterms:modified xsi:type="dcterms:W3CDTF">2018-08-18T20:45:58Z</dcterms:modified>
</cp:coreProperties>
</file>

<file path=docProps/thumbnail.jpeg>
</file>